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0"/>
  </p:notesMasterIdLst>
  <p:handoutMasterIdLst>
    <p:handoutMasterId r:id="rId11"/>
  </p:handoutMasterIdLst>
  <p:sldIdLst>
    <p:sldId id="376" r:id="rId2"/>
    <p:sldId id="533" r:id="rId3"/>
    <p:sldId id="534" r:id="rId4"/>
    <p:sldId id="535" r:id="rId5"/>
    <p:sldId id="381" r:id="rId6"/>
    <p:sldId id="384" r:id="rId7"/>
    <p:sldId id="477" r:id="rId8"/>
    <p:sldId id="532" r:id="rId9"/>
  </p:sldIdLst>
  <p:sldSz cx="9144000" cy="6858000" type="screen4x3"/>
  <p:notesSz cx="6858000" cy="992663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83">
          <p15:clr>
            <a:srgbClr val="A4A3A4"/>
          </p15:clr>
        </p15:guide>
        <p15:guide id="2" pos="29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9900"/>
    <a:srgbClr val="00CC00"/>
    <a:srgbClr val="8000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7820" autoAdjust="0"/>
  </p:normalViewPr>
  <p:slideViewPr>
    <p:cSldViewPr>
      <p:cViewPr varScale="1">
        <p:scale>
          <a:sx n="51" d="100"/>
          <a:sy n="51" d="100"/>
        </p:scale>
        <p:origin x="1164"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6" y="648"/>
      </p:cViewPr>
      <p:guideLst>
        <p:guide orient="horz" pos="2183"/>
        <p:guide pos="294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8BD707B-8F70-415E-8507-CF26B8D5F909}"/>
              </a:ext>
            </a:extLst>
          </p:cNvPr>
          <p:cNvSpPr>
            <a:spLocks noGrp="1" noChangeArrowheads="1"/>
          </p:cNvSpPr>
          <p:nvPr>
            <p:ph type="hdr" sz="quarter"/>
          </p:nvPr>
        </p:nvSpPr>
        <p:spPr bwMode="auto">
          <a:xfrm>
            <a:off x="-1588" y="0"/>
            <a:ext cx="2971801" cy="496888"/>
          </a:xfrm>
          <a:prstGeom prst="rect">
            <a:avLst/>
          </a:prstGeom>
          <a:noFill/>
          <a:ln w="9525">
            <a:noFill/>
            <a:miter lim="800000"/>
            <a:headEnd/>
            <a:tailEnd/>
          </a:ln>
          <a:effectLst/>
        </p:spPr>
        <p:txBody>
          <a:bodyPr vert="horz" wrap="square" lIns="19314" tIns="0" rIns="19314" bIns="0" numCol="1" anchor="t" anchorCtr="0" compatLnSpc="1">
            <a:prstTxWarp prst="textNoShape">
              <a:avLst/>
            </a:prstTxWarp>
          </a:bodyPr>
          <a:lstStyle>
            <a:lvl1pPr defTabSz="926950">
              <a:defRPr sz="1000" i="1">
                <a:latin typeface="Arial" panose="020B0604020202020204" pitchFamily="34" charset="0"/>
              </a:defRPr>
            </a:lvl1pPr>
          </a:lstStyle>
          <a:p>
            <a:pPr>
              <a:defRPr/>
            </a:pPr>
            <a:endParaRPr lang="en-US"/>
          </a:p>
        </p:txBody>
      </p:sp>
      <p:sp>
        <p:nvSpPr>
          <p:cNvPr id="2051" name="Rectangle 3">
            <a:extLst>
              <a:ext uri="{FF2B5EF4-FFF2-40B4-BE49-F238E27FC236}">
                <a16:creationId xmlns:a16="http://schemas.microsoft.com/office/drawing/2014/main" id="{88A53B21-AB8F-4DD4-BACA-F858B8CF8BFA}"/>
              </a:ext>
            </a:extLst>
          </p:cNvPr>
          <p:cNvSpPr>
            <a:spLocks noGrp="1" noChangeArrowheads="1"/>
          </p:cNvSpPr>
          <p:nvPr>
            <p:ph type="dt" idx="1"/>
          </p:nvPr>
        </p:nvSpPr>
        <p:spPr bwMode="auto">
          <a:xfrm>
            <a:off x="3886200" y="0"/>
            <a:ext cx="2971800" cy="496888"/>
          </a:xfrm>
          <a:prstGeom prst="rect">
            <a:avLst/>
          </a:prstGeom>
          <a:noFill/>
          <a:ln w="9525">
            <a:noFill/>
            <a:miter lim="800000"/>
            <a:headEnd/>
            <a:tailEnd/>
          </a:ln>
          <a:effectLst/>
        </p:spPr>
        <p:txBody>
          <a:bodyPr vert="horz" wrap="square" lIns="19314" tIns="0" rIns="19314" bIns="0" numCol="1" anchor="t" anchorCtr="0" compatLnSpc="1">
            <a:prstTxWarp prst="textNoShape">
              <a:avLst/>
            </a:prstTxWarp>
          </a:bodyPr>
          <a:lstStyle>
            <a:lvl1pPr algn="r" defTabSz="926950">
              <a:defRPr sz="1000" i="1">
                <a:latin typeface="Arial" panose="020B0604020202020204" pitchFamily="34" charset="0"/>
              </a:defRPr>
            </a:lvl1pPr>
          </a:lstStyle>
          <a:p>
            <a:pPr>
              <a:defRPr/>
            </a:pPr>
            <a:endParaRPr lang="en-US"/>
          </a:p>
        </p:txBody>
      </p:sp>
      <p:sp>
        <p:nvSpPr>
          <p:cNvPr id="12292" name="Rectangle 4">
            <a:extLst>
              <a:ext uri="{FF2B5EF4-FFF2-40B4-BE49-F238E27FC236}">
                <a16:creationId xmlns:a16="http://schemas.microsoft.com/office/drawing/2014/main" id="{4AF3FF6F-7A4E-43D0-A49B-356C426664F8}"/>
              </a:ext>
            </a:extLst>
          </p:cNvPr>
          <p:cNvSpPr>
            <a:spLocks noGrp="1" noRot="1" noChangeAspect="1" noChangeArrowheads="1" noTextEdit="1"/>
          </p:cNvSpPr>
          <p:nvPr>
            <p:ph type="sldImg" idx="2"/>
          </p:nvPr>
        </p:nvSpPr>
        <p:spPr bwMode="auto">
          <a:xfrm>
            <a:off x="954088" y="750888"/>
            <a:ext cx="4948237" cy="37099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9DB36FAF-2644-419D-B121-3F185DD15FDC}"/>
              </a:ext>
            </a:extLst>
          </p:cNvPr>
          <p:cNvSpPr>
            <a:spLocks noGrp="1" noChangeArrowheads="1"/>
          </p:cNvSpPr>
          <p:nvPr>
            <p:ph type="body" sz="quarter" idx="3"/>
          </p:nvPr>
        </p:nvSpPr>
        <p:spPr bwMode="auto">
          <a:xfrm>
            <a:off x="912813" y="4714875"/>
            <a:ext cx="5030787" cy="4467225"/>
          </a:xfrm>
          <a:prstGeom prst="rect">
            <a:avLst/>
          </a:prstGeom>
          <a:noFill/>
          <a:ln w="9525">
            <a:noFill/>
            <a:miter lim="800000"/>
            <a:headEnd/>
            <a:tailEnd/>
          </a:ln>
          <a:effectLst/>
        </p:spPr>
        <p:txBody>
          <a:bodyPr vert="horz" wrap="square" lIns="93349" tIns="46675" rIns="93349" bIns="46675"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a:extLst>
              <a:ext uri="{FF2B5EF4-FFF2-40B4-BE49-F238E27FC236}">
                <a16:creationId xmlns:a16="http://schemas.microsoft.com/office/drawing/2014/main" id="{BCC81857-F780-4CFA-8857-8EFA00520506}"/>
              </a:ext>
            </a:extLst>
          </p:cNvPr>
          <p:cNvSpPr>
            <a:spLocks noGrp="1" noChangeArrowheads="1"/>
          </p:cNvSpPr>
          <p:nvPr>
            <p:ph type="ftr" sz="quarter" idx="4"/>
          </p:nvPr>
        </p:nvSpPr>
        <p:spPr bwMode="auto">
          <a:xfrm>
            <a:off x="-1588" y="9429750"/>
            <a:ext cx="2971801" cy="496888"/>
          </a:xfrm>
          <a:prstGeom prst="rect">
            <a:avLst/>
          </a:prstGeom>
          <a:noFill/>
          <a:ln w="9525">
            <a:noFill/>
            <a:miter lim="800000"/>
            <a:headEnd/>
            <a:tailEnd/>
          </a:ln>
          <a:effectLst/>
        </p:spPr>
        <p:txBody>
          <a:bodyPr vert="horz" wrap="square" lIns="19314" tIns="0" rIns="19314" bIns="0" numCol="1" anchor="b" anchorCtr="0" compatLnSpc="1">
            <a:prstTxWarp prst="textNoShape">
              <a:avLst/>
            </a:prstTxWarp>
          </a:bodyPr>
          <a:lstStyle>
            <a:lvl1pPr defTabSz="926950">
              <a:defRPr sz="1000" i="1">
                <a:latin typeface="Arial" panose="020B0604020202020204" pitchFamily="34" charset="0"/>
              </a:defRPr>
            </a:lvl1pPr>
          </a:lstStyle>
          <a:p>
            <a:pPr>
              <a:defRPr/>
            </a:pPr>
            <a:endParaRPr lang="en-US"/>
          </a:p>
        </p:txBody>
      </p:sp>
      <p:sp>
        <p:nvSpPr>
          <p:cNvPr id="2055" name="Rectangle 7">
            <a:extLst>
              <a:ext uri="{FF2B5EF4-FFF2-40B4-BE49-F238E27FC236}">
                <a16:creationId xmlns:a16="http://schemas.microsoft.com/office/drawing/2014/main" id="{9B720338-F99D-49A1-8EE7-D1EC10F36803}"/>
              </a:ext>
            </a:extLst>
          </p:cNvPr>
          <p:cNvSpPr>
            <a:spLocks noGrp="1" noChangeArrowheads="1"/>
          </p:cNvSpPr>
          <p:nvPr>
            <p:ph type="sldNum" sz="quarter" idx="5"/>
          </p:nvPr>
        </p:nvSpPr>
        <p:spPr bwMode="auto">
          <a:xfrm>
            <a:off x="3886200" y="9429750"/>
            <a:ext cx="2971800" cy="496888"/>
          </a:xfrm>
          <a:prstGeom prst="rect">
            <a:avLst/>
          </a:prstGeom>
          <a:noFill/>
          <a:ln w="9525">
            <a:noFill/>
            <a:miter lim="800000"/>
            <a:headEnd/>
            <a:tailEnd/>
          </a:ln>
          <a:effectLst/>
        </p:spPr>
        <p:txBody>
          <a:bodyPr vert="horz" wrap="square" lIns="19314" tIns="0" rIns="19314" bIns="0" numCol="1" anchor="b" anchorCtr="0" compatLnSpc="1">
            <a:prstTxWarp prst="textNoShape">
              <a:avLst/>
            </a:prstTxWarp>
          </a:bodyPr>
          <a:lstStyle>
            <a:lvl1pPr algn="r" defTabSz="926950">
              <a:defRPr sz="1000" i="1">
                <a:latin typeface="Arial" panose="020B0604020202020204" pitchFamily="34" charset="0"/>
              </a:defRPr>
            </a:lvl1pPr>
          </a:lstStyle>
          <a:p>
            <a:pPr>
              <a:defRPr/>
            </a:pPr>
            <a:fld id="{B8E081C7-EB7F-48D8-9616-EE7191085FCB}"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38905FD-8302-40B9-948B-A276C0276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B5D48D3-5C14-4615-A5C9-239D50797708}"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4339" name="Rectangle 2">
            <a:extLst>
              <a:ext uri="{FF2B5EF4-FFF2-40B4-BE49-F238E27FC236}">
                <a16:creationId xmlns:a16="http://schemas.microsoft.com/office/drawing/2014/main" id="{7375641E-61A7-433C-AB56-3A809185CB2F}"/>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22699468-EBE7-4541-A30F-8758A4F16D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welcome to the first lesson in the Software Design Patterns module! In this lesson, we will explain what design patterns are, and why we should care. Let me just say that knowledge of design patterns is one of those things that differentiates skilled software engineers from mere programmer noobs. So let’s get you some street cred, shall we?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3511D145-94FD-40EE-8D31-7BA545554752}"/>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0013666E-1A98-4C3C-B6E5-EAF66A34E1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So first things first. A design pattern is a formal way of describing a solution to a recurring problem, and this solution is stated in a way that allows it to be reused for all instances of that problem. There are design patterns in all kinds of fields. For SDP, we are primarily concerned with software design patterns, so the problem we are looking at usually occur in large OO systems.</a:t>
            </a:r>
          </a:p>
          <a:p>
            <a:endParaRPr lang="en-US" altLang="en-US" dirty="0">
              <a:latin typeface="Arial" panose="020B0604020202020204" pitchFamily="34" charset="0"/>
            </a:endParaRPr>
          </a:p>
          <a:p>
            <a:r>
              <a:rPr lang="en-US" altLang="en-US" dirty="0">
                <a:latin typeface="Arial" panose="020B0604020202020204" pitchFamily="34" charset="0"/>
              </a:rPr>
              <a:t>The concept of a design pattern was introduced by architect Christopher Alexander in 1977, who was a professor from University of California, Berkeley. The idea is to document the solution to common problems in a field, such as architecture or systems development, in a way that allows others to copy that solution when they encounter that problem in their own work. Not only that, the solution can be customized to fit the specific situation. In the case of object-oriented systems development, design patterns tell us how we should structure the classes and objects, but they have to be adapted to suit the problem context.</a:t>
            </a:r>
          </a:p>
        </p:txBody>
      </p:sp>
      <p:sp>
        <p:nvSpPr>
          <p:cNvPr id="18436" name="Slide Number Placeholder 3">
            <a:extLst>
              <a:ext uri="{FF2B5EF4-FFF2-40B4-BE49-F238E27FC236}">
                <a16:creationId xmlns:a16="http://schemas.microsoft.com/office/drawing/2014/main" id="{831918C9-F90A-43BC-9CEF-F5B64DF632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E9179FB-8065-4B91-AEC7-194F812D5C54}" type="slidenum">
              <a:rPr lang="en-GB" altLang="en-US" sz="1000" smtClean="0">
                <a:latin typeface="Arial" panose="020B0604020202020204" pitchFamily="34" charset="0"/>
              </a:rPr>
              <a:pPr/>
              <a:t>2</a:t>
            </a:fld>
            <a:endParaRPr lang="en-GB" altLang="en-US" sz="10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9BD65A6E-2BB6-4697-A17E-9C6F474245C3}"/>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56176BBB-CCC9-4803-91AE-5621867326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If that’s difficult to understand, maybe examples from some other domains can help. I’m going to assume that most of you are || gamers, because I can see what you do in class during break. Or sometimes not during break. Anyway, you may have heard of some characters in certain games bring || referred to as a “tank” character, or a “</a:t>
            </a:r>
            <a:r>
              <a:rPr lang="en-US" altLang="en-US" dirty="0" err="1">
                <a:latin typeface="Arial" panose="020B0604020202020204" pitchFamily="34" charset="0"/>
              </a:rPr>
              <a:t>dps</a:t>
            </a:r>
            <a:r>
              <a:rPr lang="en-US" altLang="en-US" dirty="0">
                <a:latin typeface="Arial" panose="020B0604020202020204" pitchFamily="34" charset="0"/>
              </a:rPr>
              <a:t>” character, or a “healer” build. When I say a character is a tank, this immediately conveys some information to you – the character probably has a lot of hit points and/or </a:t>
            </a:r>
            <a:r>
              <a:rPr lang="en-US" altLang="en-US" dirty="0" err="1">
                <a:latin typeface="Arial" panose="020B0604020202020204" pitchFamily="34" charset="0"/>
              </a:rPr>
              <a:t>armour</a:t>
            </a:r>
            <a:r>
              <a:rPr lang="en-US" altLang="en-US" dirty="0">
                <a:latin typeface="Arial" panose="020B0604020202020204" pitchFamily="34" charset="0"/>
              </a:rPr>
              <a:t>, and can maybe attract or </a:t>
            </a:r>
            <a:r>
              <a:rPr lang="en-US" altLang="en-US" dirty="0" err="1">
                <a:latin typeface="Arial" panose="020B0604020202020204" pitchFamily="34" charset="0"/>
              </a:rPr>
              <a:t>aggro</a:t>
            </a:r>
            <a:r>
              <a:rPr lang="en-US" altLang="en-US" dirty="0">
                <a:latin typeface="Arial" panose="020B0604020202020204" pitchFamily="34" charset="0"/>
              </a:rPr>
              <a:t> enemies, because their job is to stand there and absorb hits while their friends do the killing. A DPS character, which stands for “damage per second”, is sometimes called a glass cannon because their purpose is to do as much damage in as short a time as possible, probably sacrificing hit points and survivability. There is a reason why these builds were given special names. Experience has shown that these builds are effective in many different games, so whenever you encounter the common problem of designing an effective party in a game, you would go back to these patterns. Similarly, game genres can also be thought of as design patterns. When a game is || classified as a real-time strategy game, or a role-playing game, or a first-person shooter, you immediately know some things about the game. The reason these game genres are given special names is because such games have been shown to be entertaining and satisfying to play, which solves the problem of making good games that you can sell and make money.</a:t>
            </a:r>
          </a:p>
          <a:p>
            <a:endParaRPr lang="en-US" altLang="en-US" dirty="0">
              <a:latin typeface="Arial" panose="020B0604020202020204" pitchFamily="34" charset="0"/>
            </a:endParaRPr>
          </a:p>
          <a:p>
            <a:r>
              <a:rPr lang="en-US" altLang="en-US" dirty="0">
                <a:latin typeface="Arial" panose="020B0604020202020204" pitchFamily="34" charset="0"/>
              </a:rPr>
              <a:t>In || network architecture, several standard network configurations have been identified, such as hub and spoke, grid or ring configurations. They have their pros and cons, and a skilled network architect can pick or adapt the best configuration for a particular problem. And in || football, or soccer if you’re American, there are team formations like 4-4-2 or 5-3-2 that have been shown to be effective. There are even positions in the team where certain traits have been shown to be useful, such as a big powerful target man up front who can receive and keep the ball, a fast player on the wings who can run past defenders and cross, or someone in the middle of the field who can pass accurately. In fact, as long as a domain is mature and has had lots of people working on it, design patterns will naturally develop when good solutions are produced.</a:t>
            </a:r>
          </a:p>
        </p:txBody>
      </p:sp>
      <p:sp>
        <p:nvSpPr>
          <p:cNvPr id="20484" name="Slide Number Placeholder 3">
            <a:extLst>
              <a:ext uri="{FF2B5EF4-FFF2-40B4-BE49-F238E27FC236}">
                <a16:creationId xmlns:a16="http://schemas.microsoft.com/office/drawing/2014/main" id="{836026CE-E7BC-484F-91AB-6F5284E0AE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526C5678-C3E1-4DBF-8AEE-213024C35228}" type="slidenum">
              <a:rPr lang="en-GB" altLang="en-US" sz="1000" smtClean="0">
                <a:latin typeface="Arial" panose="020B0604020202020204" pitchFamily="34" charset="0"/>
              </a:rPr>
              <a:pPr/>
              <a:t>3</a:t>
            </a:fld>
            <a:endParaRPr lang="en-GB" altLang="en-US" sz="10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97DD7791-A5B2-44DD-8FF6-74C10FDC00F5}"/>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899FD7ED-3DC8-45C6-8F2A-6B3DD2584330}"/>
              </a:ext>
            </a:extLst>
          </p:cNvPr>
          <p:cNvSpPr>
            <a:spLocks noGrp="1"/>
          </p:cNvSpPr>
          <p:nvPr>
            <p:ph type="body" idx="1"/>
          </p:nvPr>
        </p:nvSpPr>
        <p:spPr/>
        <p:txBody>
          <a:bodyPr/>
          <a:lstStyle/>
          <a:p>
            <a:pPr marL="0" indent="0">
              <a:buFontTx/>
              <a:buNone/>
              <a:defRPr/>
            </a:pPr>
            <a:r>
              <a:rPr lang="en-US" dirty="0"/>
              <a:t>Let’s now list the benefits of studying software design patterns. Firstly, we are leveraging on years of experience to provide you with a way to solve problems using a proven solution. All those other system developers who have gone before you have done the hard work of trying out solutions, failing, refining their approaches, failing again, and so on, until they have come up with a recommended solution. Don’t bother to re-invent the wheel and commit the same mistakes that others have made, just take advantage of the shared wisdom of the ages to develop your systems correctly from the start.</a:t>
            </a:r>
          </a:p>
          <a:p>
            <a:pPr marL="0" indent="0">
              <a:buFontTx/>
              <a:buNone/>
              <a:defRPr/>
            </a:pPr>
            <a:endParaRPr lang="en-US" dirty="0"/>
          </a:p>
          <a:p>
            <a:pPr marL="0" indent="0">
              <a:buFontTx/>
              <a:buNone/>
              <a:defRPr/>
            </a:pPr>
            <a:r>
              <a:rPr lang="en-US" dirty="0"/>
              <a:t>Another benefit of software design patterns is || shared terminology. I could say that my character is rather weak at the start, but I will hang back and try to raise levels by getting the final hits that kills monsters, until my best attack that hits multiple units at the same time can help my team win. Or I can say that my carry will kill-steal to level up my AOE ult. Same meaning, significantly fewer words. When you communicate using patterns, you are doing more than just sharing lingo. By using a pattern name, you are communicating a whole set of qualities, characteristics and constraints that the pattern represents, so other developers can quickly understand precisely the design you have in mind.</a:t>
            </a:r>
          </a:p>
          <a:p>
            <a:pPr marL="0" indent="0">
              <a:buFontTx/>
              <a:buNone/>
              <a:defRPr/>
            </a:pPr>
            <a:endParaRPr lang="en-US" dirty="0"/>
          </a:p>
          <a:p>
            <a:pPr marL="0" indent="0">
              <a:buFontTx/>
              <a:buNone/>
              <a:defRPr/>
            </a:pPr>
            <a:r>
              <a:rPr lang="en-US" dirty="0"/>
              <a:t>The purpose of most software design patterns is to || improve system design in 3 aspects:</a:t>
            </a:r>
          </a:p>
          <a:p>
            <a:pPr>
              <a:defRPr/>
            </a:pPr>
            <a:r>
              <a:rPr lang="en-US" b="1" dirty="0"/>
              <a:t>|| Maintainability</a:t>
            </a:r>
            <a:r>
              <a:rPr lang="en-US" dirty="0"/>
              <a:t> – since design patterns that are understood by all will be easier to code and modify;</a:t>
            </a:r>
          </a:p>
          <a:p>
            <a:pPr>
              <a:defRPr/>
            </a:pPr>
            <a:r>
              <a:rPr lang="en-US" b="1" dirty="0"/>
              <a:t>|| Extensibility</a:t>
            </a:r>
            <a:r>
              <a:rPr lang="en-US" dirty="0"/>
              <a:t> – such that adding new classes does not impact existing classes; and</a:t>
            </a:r>
          </a:p>
          <a:p>
            <a:pPr>
              <a:defRPr/>
            </a:pPr>
            <a:r>
              <a:rPr lang="en-US" b="1" dirty="0"/>
              <a:t>|| Modification </a:t>
            </a:r>
            <a:r>
              <a:rPr lang="en-US" b="0" dirty="0"/>
              <a:t>– to handle the inevitable changes that will be required in the future. Related to this is </a:t>
            </a:r>
            <a:r>
              <a:rPr lang="en-US" b="1" dirty="0"/>
              <a:t>code refactoring</a:t>
            </a:r>
            <a:r>
              <a:rPr lang="en-US" b="0" dirty="0"/>
              <a:t>, which</a:t>
            </a:r>
            <a:r>
              <a:rPr lang="en-US" dirty="0"/>
              <a:t> is the process of restructuring existing computer code without changing its external behavior. Refactoring is intended to improve nonfunctional attributes of the software, such as improving code readability, reducing complexity and improving extensibility.</a:t>
            </a:r>
          </a:p>
          <a:p>
            <a:pPr>
              <a:defRPr/>
            </a:pPr>
            <a:r>
              <a:rPr lang="en-US" dirty="0"/>
              <a:t>So yeah, using design patterns is a good idea.</a:t>
            </a:r>
          </a:p>
          <a:p>
            <a:pPr>
              <a:defRPr/>
            </a:pPr>
            <a:endParaRPr lang="en-US" dirty="0"/>
          </a:p>
        </p:txBody>
      </p:sp>
      <p:sp>
        <p:nvSpPr>
          <p:cNvPr id="22532" name="Slide Number Placeholder 3">
            <a:extLst>
              <a:ext uri="{FF2B5EF4-FFF2-40B4-BE49-F238E27FC236}">
                <a16:creationId xmlns:a16="http://schemas.microsoft.com/office/drawing/2014/main" id="{9F50345C-C240-4E84-8DFD-5A6A8465F9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A18091D0-88C1-477E-A148-FF157D578505}" type="slidenum">
              <a:rPr lang="en-GB" altLang="en-US" sz="1000" smtClean="0">
                <a:latin typeface="Arial" panose="020B0604020202020204" pitchFamily="34" charset="0"/>
              </a:rPr>
              <a:pPr/>
              <a:t>4</a:t>
            </a:fld>
            <a:endParaRPr lang="en-GB" altLang="en-US" sz="10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281347B3-CF6E-4337-988D-BACD9CDADA92}"/>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77050046-BED0-4E08-83A3-449528D9D2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Our main reference is a book called “Design Patterns: Elements of Reusable Object-Oriented Software”, published in 1994. This is the so-called bible of software design patterns, and the patterns described here have been used countless times in all sorts of systems. This has also been called the || Gang of Four book since it has 4 authors. If you study design patterns, you have to know about the Gang of Four book.</a:t>
            </a:r>
          </a:p>
        </p:txBody>
      </p:sp>
      <p:sp>
        <p:nvSpPr>
          <p:cNvPr id="24580" name="Slide Number Placeholder 3">
            <a:extLst>
              <a:ext uri="{FF2B5EF4-FFF2-40B4-BE49-F238E27FC236}">
                <a16:creationId xmlns:a16="http://schemas.microsoft.com/office/drawing/2014/main" id="{5108BBCD-4337-406B-81E2-2C19901974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A58808BC-4DCC-4115-A96F-16937191F168}" type="slidenum">
              <a:rPr lang="en-GB" altLang="en-US" sz="1000" smtClean="0">
                <a:latin typeface="Arial" panose="020B0604020202020204" pitchFamily="34" charset="0"/>
              </a:rPr>
              <a:pPr/>
              <a:t>5</a:t>
            </a:fld>
            <a:endParaRPr lang="en-GB" altLang="en-US" sz="10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Gang of Four book proposed 23 different design patterns, which they broadly categorized into 3 categories based on </a:t>
            </a:r>
            <a:r>
              <a:rPr lang="en-US" baseline="0" dirty="0"/>
              <a:t>their purpose. The first set of patterns are called || creational patterns, and the purpose of these patterns is to handle the creation of objects. The design patterns that fall under this category are || abstract factory, builder, factory method, prototype and Singleton. For example, the abstract factory design pattern specifies an interface for concrete factory classes, which are classes in charge of creating objects of another class called a product. The idea is that you pass the specifications of the product to the factory class, and the factory class will then create and return that object. Another example is the Singleton pattern, which creates an object that is the single copy of a class in the program.</a:t>
            </a:r>
          </a:p>
          <a:p>
            <a:endParaRPr lang="en-US" baseline="0" dirty="0"/>
          </a:p>
          <a:p>
            <a:r>
              <a:rPr lang="en-US" baseline="0" dirty="0"/>
              <a:t>|| Structural patterns are those that control how the code is organized so that the program is easier to extend and maintain overall. Under this category are the || adaptor, bridge, composite, decorator, façade, flyweight and proxy patterns. For example, the adapter pattern is like our power adapter that converts, say, an American 2-pin plug to our Singaporean 3-pin format, but in this case, it will convert one interface to another. Another example is the decorator pattern, which is a recursive pattern that is useful when you have an object that you want to attach new features to during runtime, such as when you are adding toppings to a pizza.</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6</a:t>
            </a:fld>
            <a:endParaRPr lang="en-GB"/>
          </a:p>
        </p:txBody>
      </p:sp>
    </p:spTree>
    <p:extLst>
      <p:ext uri="{BB962C8B-B14F-4D97-AF65-F5344CB8AC3E}">
        <p14:creationId xmlns:p14="http://schemas.microsoft.com/office/powerpoint/2010/main" val="481257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category is || </a:t>
            </a:r>
            <a:r>
              <a:rPr lang="en-US" dirty="0" err="1"/>
              <a:t>behavioural</a:t>
            </a:r>
            <a:r>
              <a:rPr lang="en-US" dirty="0"/>
              <a:t> patterns, which handle how objects behave. The Gang of Four book proposed 11 </a:t>
            </a:r>
            <a:r>
              <a:rPr lang="en-US" dirty="0" err="1"/>
              <a:t>behavioural</a:t>
            </a:r>
            <a:r>
              <a:rPr lang="en-US" dirty="0"/>
              <a:t> design patterns, which are || chain of responsibility, command, interpreter, iterator, mediator, memento, observer, state, strategy, template method and visitor. For example, you may have used the Iterator design pattern in C# to go through every element in a collection like a List or Dictionary. In fact, every time you use “foreach” to iterate through any standard collection in C#, you are actually reaping the benefits of the Iterator design pattern.</a:t>
            </a:r>
          </a:p>
          <a:p>
            <a:endParaRPr lang="en-US" dirty="0"/>
          </a:p>
          <a:p>
            <a:r>
              <a:rPr lang="en-US" dirty="0"/>
              <a:t>Like I said, the original Gang of Four book proposed 23 design patterns, and most if not all of them are still widely used today, although they have usually been modified or refined since they were first introduced in 1994. Furthermore, || many authors have proposed other design patterns since then. In SDP, we don’t have time to go into all 23 design patterns, but we will go through several of them. Based on the example set by the Gang of Four, all software design patterns are expressed in a similar way, with a definition, a class diagram, and a description of when they should be applied. So a major learning outcome of the SDP module is to give all of you the ability to look up and learn other design patterns on your own. </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7</a:t>
            </a:fld>
            <a:endParaRPr lang="en-GB"/>
          </a:p>
        </p:txBody>
      </p:sp>
    </p:spTree>
    <p:extLst>
      <p:ext uri="{BB962C8B-B14F-4D97-AF65-F5344CB8AC3E}">
        <p14:creationId xmlns:p14="http://schemas.microsoft.com/office/powerpoint/2010/main" val="783143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So that was our quick introduction to design patterns. We explained what they are, and also why using design patterns helps us make better systems that are easier to maintain, extend and modify, and also helps us communicate our ideas more efficiently and concisely. Ultimately, design patterns help us make better software, which is pretty much the whole point</a:t>
            </a:r>
            <a:r>
              <a:rPr lang="en-US" altLang="en-US">
                <a:latin typeface="Arial" panose="020B0604020202020204" pitchFamily="34" charset="0"/>
              </a:rPr>
              <a:t>, isn’t it?</a:t>
            </a:r>
            <a:endParaRPr lang="en-US" altLang="en-US" dirty="0">
              <a:latin typeface="Arial" panose="020B0604020202020204" pitchFamily="34" charset="0"/>
            </a:endParaRP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8</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4149156380"/>
      </p:ext>
    </p:extLst>
  </p:cSld>
  <p:clrMapOvr>
    <a:masterClrMapping/>
  </p:clrMapOvr>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07DCFCEA-F9F7-9B5D-CAE8-8BE348EF796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1.1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1983805149"/>
      </p:ext>
    </p:extLst>
  </p:cSld>
  <p:clrMapOvr>
    <a:masterClrMapping/>
  </p:clrMapOvr>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91B49F9C-2278-989A-DC58-157E6F2CDDE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1.1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951526313"/>
      </p:ext>
    </p:extLst>
  </p:cSld>
  <p:clrMapOvr>
    <a:masterClrMapping/>
  </p:clrMapOvr>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08778843-C3A6-B362-B661-D07B1A9AFA3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1.1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462800775"/>
      </p:ext>
    </p:extLst>
  </p:cSld>
  <p:clrMapOvr>
    <a:masterClrMapping/>
  </p:clrMapOvr>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5">
            <a:extLst>
              <a:ext uri="{FF2B5EF4-FFF2-40B4-BE49-F238E27FC236}">
                <a16:creationId xmlns:a16="http://schemas.microsoft.com/office/drawing/2014/main" id="{181CC162-6D39-5F52-063F-24F4698B18B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1.1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69880526"/>
      </p:ext>
    </p:extLst>
  </p:cSld>
  <p:clrMapOvr>
    <a:masterClrMapping/>
  </p:clrMapOvr>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0EBD0016-60EC-F99E-851C-0B632F6BC5B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1.1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652810628"/>
      </p:ext>
    </p:extLst>
  </p:cSld>
  <p:clrMapOvr>
    <a:masterClrMapping/>
  </p:clrMapOvr>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5">
            <a:extLst>
              <a:ext uri="{FF2B5EF4-FFF2-40B4-BE49-F238E27FC236}">
                <a16:creationId xmlns:a16="http://schemas.microsoft.com/office/drawing/2014/main" id="{E26FCA04-37F4-E670-26FF-BB37B625FDBF}"/>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1.1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4174215149"/>
      </p:ext>
    </p:extLst>
  </p:cSld>
  <p:clrMapOvr>
    <a:masterClrMapping/>
  </p:clrMapOvr>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15">
            <a:extLst>
              <a:ext uri="{FF2B5EF4-FFF2-40B4-BE49-F238E27FC236}">
                <a16:creationId xmlns:a16="http://schemas.microsoft.com/office/drawing/2014/main" id="{2CDA0D5F-EEBD-BCA2-338A-9C145596C52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1.1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954128042"/>
      </p:ext>
    </p:extLst>
  </p:cSld>
  <p:clrMapOvr>
    <a:masterClrMapping/>
  </p:clrMapOvr>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5">
            <a:extLst>
              <a:ext uri="{FF2B5EF4-FFF2-40B4-BE49-F238E27FC236}">
                <a16:creationId xmlns:a16="http://schemas.microsoft.com/office/drawing/2014/main" id="{4BAA499A-29A3-0079-7182-3E801E456D3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1.1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1978324921"/>
      </p:ext>
    </p:extLst>
  </p:cSld>
  <p:clrMapOvr>
    <a:masterClrMapping/>
  </p:clrMapOvr>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160832AE-977E-6D47-CD5A-3B72C119B54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1.1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839260741"/>
      </p:ext>
    </p:extLst>
  </p:cSld>
  <p:clrMapOvr>
    <a:masterClrMapping/>
  </p:clrMapOvr>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F0E6F233-E5E3-B057-2597-49073D13F76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1.1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2462486808"/>
      </p:ext>
    </p:extLst>
  </p:cSld>
  <p:clrMapOvr>
    <a:masterClrMapping/>
  </p:clrMapOvr>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CD9E89AA-E8DE-4F12-9537-6B0B576425F6}"/>
              </a:ext>
            </a:extLst>
          </p:cNvPr>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a:extLst>
              <a:ext uri="{FF2B5EF4-FFF2-40B4-BE49-F238E27FC236}">
                <a16:creationId xmlns:a16="http://schemas.microsoft.com/office/drawing/2014/main" id="{363CA397-FD73-4071-852E-7D85DEC65FC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1.1</a:t>
            </a:r>
            <a:br>
              <a:rPr lang="en-US" dirty="0"/>
            </a:br>
            <a:r>
              <a:rPr lang="en-US" dirty="0"/>
              <a:t> Slide </a:t>
            </a:r>
            <a:fld id="{8415D399-4FC0-4EFE-B8B0-D96724DDB0DA}" type="slidenum">
              <a:rPr lang="en-US" smtClean="0"/>
              <a:pPr>
                <a:defRPr/>
              </a:pPr>
              <a:t>‹#›</a:t>
            </a:fld>
            <a:endParaRPr lang="en-US" dirty="0"/>
          </a:p>
        </p:txBody>
      </p:sp>
      <p:sp>
        <p:nvSpPr>
          <p:cNvPr id="1028" name="Rectangle 16">
            <a:extLst>
              <a:ext uri="{FF2B5EF4-FFF2-40B4-BE49-F238E27FC236}">
                <a16:creationId xmlns:a16="http://schemas.microsoft.com/office/drawing/2014/main" id="{B15E7C8C-85E9-415C-980A-C7FC25270632}"/>
              </a:ext>
            </a:extLst>
          </p:cNvPr>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ct val="50000"/>
              </a:spcBef>
              <a:defRPr/>
            </a:pPr>
            <a:r>
              <a:rPr lang="en-US" sz="1200" dirty="0">
                <a:latin typeface="Arial Narrow" panose="020B0606020202030204" pitchFamily="34" charset="0"/>
              </a:rPr>
              <a:t>Diploma in IT </a:t>
            </a:r>
          </a:p>
          <a:p>
            <a:pPr lvl="1">
              <a:spcBef>
                <a:spcPct val="50000"/>
              </a:spcBef>
              <a:defRPr/>
            </a:pPr>
            <a:r>
              <a:rPr lang="en-US" sz="1200" dirty="0">
                <a:latin typeface="Arial Narrow" panose="020B0606020202030204" pitchFamily="34" charset="0"/>
              </a:rPr>
              <a:t>SDP AY24/25, Sem 4</a:t>
            </a:r>
          </a:p>
        </p:txBody>
      </p:sp>
      <p:sp>
        <p:nvSpPr>
          <p:cNvPr id="1029" name="Line 17">
            <a:extLst>
              <a:ext uri="{FF2B5EF4-FFF2-40B4-BE49-F238E27FC236}">
                <a16:creationId xmlns:a16="http://schemas.microsoft.com/office/drawing/2014/main" id="{8FEA7E27-B3E4-4B41-8B7D-718CF0398A17}"/>
              </a:ext>
            </a:extLst>
          </p:cNvPr>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30" name="Rectangle 18">
            <a:extLst>
              <a:ext uri="{FF2B5EF4-FFF2-40B4-BE49-F238E27FC236}">
                <a16:creationId xmlns:a16="http://schemas.microsoft.com/office/drawing/2014/main" id="{7E6EB6C1-ED7F-4855-82C0-7AEBB469AAE7}"/>
              </a:ext>
            </a:extLst>
          </p:cNvPr>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a:extLst>
              <a:ext uri="{FF2B5EF4-FFF2-40B4-BE49-F238E27FC236}">
                <a16:creationId xmlns:a16="http://schemas.microsoft.com/office/drawing/2014/main" id="{B47B333A-4660-479A-8856-239960C2F9AD}"/>
              </a:ext>
            </a:extLst>
          </p:cNvPr>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a:extLst>
              <a:ext uri="{FF2B5EF4-FFF2-40B4-BE49-F238E27FC236}">
                <a16:creationId xmlns:a16="http://schemas.microsoft.com/office/drawing/2014/main" id="{9E91CB83-20A5-40D2-9EEF-76A1D857F1E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a:extLst>
              <a:ext uri="{FF2B5EF4-FFF2-40B4-BE49-F238E27FC236}">
                <a16:creationId xmlns:a16="http://schemas.microsoft.com/office/drawing/2014/main" id="{99649865-7186-4888-BFA8-2882EEC0506D}"/>
              </a:ext>
            </a:extLst>
          </p:cNvPr>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 02/09/2024</a:t>
            </a:r>
          </a:p>
        </p:txBody>
      </p:sp>
      <p:sp>
        <p:nvSpPr>
          <p:cNvPr id="1034" name="MSIPCMContentMarking" descr="{&quot;HashCode&quot;:-1818968269,&quot;Placement&quot;:&quot;Header&quot;,&quot;Top&quot;:0.0,&quot;Left&quot;:0.0,&quot;SlideWidth&quot;:720,&quot;SlideHeight&quot;:540}">
            <a:extLst>
              <a:ext uri="{FF2B5EF4-FFF2-40B4-BE49-F238E27FC236}">
                <a16:creationId xmlns:a16="http://schemas.microsoft.com/office/drawing/2014/main" id="{2D1F2701-8B86-4ED2-8A52-E32B6F85A048}"/>
              </a:ext>
            </a:extLst>
          </p:cNvPr>
          <p:cNvSpPr txBox="1">
            <a:spLocks noChangeArrowheads="1"/>
          </p:cNvSpPr>
          <p:nvPr userDrawn="1"/>
        </p:nvSpPr>
        <p:spPr bwMode="auto">
          <a:xfrm>
            <a:off x="0" y="0"/>
            <a:ext cx="275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r>
              <a:rPr lang="en-US" alt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447" r:id="rId1"/>
    <p:sldLayoutId id="2147484446"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Lst>
  <mc:AlternateContent xmlns:mc="http://schemas.openxmlformats.org/markup-compatibility/2006">
    <mc:Choice xmlns:p15="http://schemas.microsoft.com/office/powerpoint/2012/main" Requires="p15">
      <p:transition spd="slow" advTm="25908">
        <p15:prstTrans prst="peelOff"/>
      </p:transition>
    </mc:Choice>
    <mc:Fallback>
      <p:transition spd="slow" advTm="25908">
        <p:fade/>
      </p:transition>
    </mc:Fallback>
  </mc:AlternateConten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a:extLst>
              <a:ext uri="{FF2B5EF4-FFF2-40B4-BE49-F238E27FC236}">
                <a16:creationId xmlns:a16="http://schemas.microsoft.com/office/drawing/2014/main" id="{EC319E6A-A38C-4D29-A387-9BBAC3B6E1A6}"/>
              </a:ext>
            </a:extLst>
          </p:cNvPr>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a:extLst>
              <a:ext uri="{FF2B5EF4-FFF2-40B4-BE49-F238E27FC236}">
                <a16:creationId xmlns:a16="http://schemas.microsoft.com/office/drawing/2014/main" id="{ACC7369F-115A-4FA8-B2DD-D28385778A65}"/>
              </a:ext>
            </a:extLst>
          </p:cNvPr>
          <p:cNvSpPr>
            <a:spLocks noGrp="1" noChangeArrowheads="1"/>
          </p:cNvSpPr>
          <p:nvPr>
            <p:ph type="subTitle" idx="1"/>
          </p:nvPr>
        </p:nvSpPr>
        <p:spPr>
          <a:xfrm>
            <a:off x="2400300" y="1676400"/>
            <a:ext cx="6172200" cy="1752600"/>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Introduction to Design Patterns</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a:extLst>
              <a:ext uri="{FF2B5EF4-FFF2-40B4-BE49-F238E27FC236}">
                <a16:creationId xmlns:a16="http://schemas.microsoft.com/office/drawing/2014/main" id="{C26431FD-0C53-48A3-B670-5B0BD38EC571}"/>
              </a:ext>
            </a:extLst>
          </p:cNvPr>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3317" name="Text Box 9">
            <a:extLst>
              <a:ext uri="{FF2B5EF4-FFF2-40B4-BE49-F238E27FC236}">
                <a16:creationId xmlns:a16="http://schemas.microsoft.com/office/drawing/2014/main" id="{B748A8B7-35A4-4975-A67D-92CC1695A5FF}"/>
              </a:ext>
            </a:extLst>
          </p:cNvPr>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a:extLst>
              <a:ext uri="{FF2B5EF4-FFF2-40B4-BE49-F238E27FC236}">
                <a16:creationId xmlns:a16="http://schemas.microsoft.com/office/drawing/2014/main" id="{5C197F29-90BB-4282-9A61-DAB47FC801E2}"/>
              </a:ext>
            </a:extLst>
          </p:cNvPr>
          <p:cNvSpPr txBox="1">
            <a:spLocks noChangeArrowheads="1"/>
          </p:cNvSpPr>
          <p:nvPr/>
        </p:nvSpPr>
        <p:spPr bwMode="auto">
          <a:xfrm>
            <a:off x="304800" y="5410200"/>
            <a:ext cx="1143000" cy="708025"/>
          </a:xfrm>
          <a:prstGeom prst="rect">
            <a:avLst/>
          </a:prstGeom>
          <a:noFill/>
          <a:ln w="9525">
            <a:noFill/>
            <a:miter lim="800000"/>
            <a:headEnd/>
            <a:tailEnd/>
          </a:ln>
          <a:effectLst/>
        </p:spPr>
        <p:txBody>
          <a:bodyPr>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1.1</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a:extLst>
              <a:ext uri="{FF2B5EF4-FFF2-40B4-BE49-F238E27FC236}">
                <a16:creationId xmlns:a16="http://schemas.microsoft.com/office/drawing/2014/main" id="{42A4ADEC-09ED-489F-8906-34458455C7B3}"/>
              </a:ext>
            </a:extLst>
          </p:cNvPr>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3320" name="Line 15">
            <a:extLst>
              <a:ext uri="{FF2B5EF4-FFF2-40B4-BE49-F238E27FC236}">
                <a16:creationId xmlns:a16="http://schemas.microsoft.com/office/drawing/2014/main" id="{4651175E-01BC-4B2D-A3B8-1CEF4AC85FE5}"/>
              </a:ext>
            </a:extLst>
          </p:cNvPr>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GB"/>
          </a:p>
        </p:txBody>
      </p:sp>
      <p:pic>
        <p:nvPicPr>
          <p:cNvPr id="13321" name="Picture 16" descr="School of ICT">
            <a:extLst>
              <a:ext uri="{FF2B5EF4-FFF2-40B4-BE49-F238E27FC236}">
                <a16:creationId xmlns:a16="http://schemas.microsoft.com/office/drawing/2014/main" id="{9B1A40A1-DA78-4497-BE19-BEC13482B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Audio 13">
            <a:hlinkClick r:id="" action="ppaction://media"/>
            <a:extLst>
              <a:ext uri="{FF2B5EF4-FFF2-40B4-BE49-F238E27FC236}">
                <a16:creationId xmlns:a16="http://schemas.microsoft.com/office/drawing/2014/main" id="{67CFD034-7EE1-B85E-5720-501AFEF858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5="http://schemas.microsoft.com/office/powerpoint/2012/main" Requires="p15">
      <p:transition spd="slow" advTm="25937">
        <p15:prstTrans prst="peelOff"/>
      </p:transition>
    </mc:Choice>
    <mc:Fallback>
      <p:transition spd="slow" advTm="259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01B2-768A-4375-9DDA-884F941E5747}"/>
              </a:ext>
            </a:extLst>
          </p:cNvPr>
          <p:cNvSpPr>
            <a:spLocks noGrp="1"/>
          </p:cNvSpPr>
          <p:nvPr>
            <p:ph type="title"/>
          </p:nvPr>
        </p:nvSpPr>
        <p:spPr/>
        <p:txBody>
          <a:bodyPr/>
          <a:lstStyle/>
          <a:p>
            <a:pPr>
              <a:defRPr/>
            </a:pPr>
            <a:r>
              <a:rPr lang="en-US" dirty="0"/>
              <a:t>What is a Design Pattern?</a:t>
            </a:r>
          </a:p>
        </p:txBody>
      </p:sp>
      <p:sp>
        <p:nvSpPr>
          <p:cNvPr id="17411" name="Content Placeholder 2">
            <a:extLst>
              <a:ext uri="{FF2B5EF4-FFF2-40B4-BE49-F238E27FC236}">
                <a16:creationId xmlns:a16="http://schemas.microsoft.com/office/drawing/2014/main" id="{5411B2B3-A012-43E9-A934-BC52908F5504}"/>
              </a:ext>
            </a:extLst>
          </p:cNvPr>
          <p:cNvSpPr>
            <a:spLocks noGrp="1"/>
          </p:cNvSpPr>
          <p:nvPr>
            <p:ph idx="1"/>
          </p:nvPr>
        </p:nvSpPr>
        <p:spPr/>
        <p:txBody>
          <a:bodyPr/>
          <a:lstStyle/>
          <a:p>
            <a:r>
              <a:rPr lang="en-US" altLang="en-US" dirty="0"/>
              <a:t>A re-usable solution to a recurring problem.</a:t>
            </a:r>
          </a:p>
          <a:p>
            <a:endParaRPr lang="en-US" altLang="en-US" dirty="0"/>
          </a:p>
          <a:p>
            <a:pPr marL="0" indent="0">
              <a:buNone/>
            </a:pPr>
            <a:r>
              <a:rPr lang="en-US" altLang="en-US" sz="2800" i="1" dirty="0">
                <a:solidFill>
                  <a:srgbClr val="0033CC"/>
                </a:solidFill>
              </a:rPr>
              <a:t>“Each pattern describes a problem which occurs over and over again in our environment, and then describes the core of the solution to that problem, in such a way that you can use this solution a million times over, without ever doing it the same way twice.”  </a:t>
            </a:r>
          </a:p>
          <a:p>
            <a:pPr algn="r">
              <a:buFont typeface="Wingdings" panose="05000000000000000000" pitchFamily="2" charset="2"/>
              <a:buNone/>
            </a:pPr>
            <a:r>
              <a:rPr lang="en-US" altLang="en-US" dirty="0"/>
              <a:t>- Christopher Alexander (1977)</a:t>
            </a:r>
          </a:p>
          <a:p>
            <a:endParaRPr lang="en-US" altLang="en-US" dirty="0"/>
          </a:p>
        </p:txBody>
      </p:sp>
      <p:sp>
        <p:nvSpPr>
          <p:cNvPr id="17412" name="Slide Number Placeholder 3">
            <a:extLst>
              <a:ext uri="{FF2B5EF4-FFF2-40B4-BE49-F238E27FC236}">
                <a16:creationId xmlns:a16="http://schemas.microsoft.com/office/drawing/2014/main" id="{E7644C4C-5237-47A4-A2FE-E166518FAD04}"/>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1.1 Slide </a:t>
            </a:r>
            <a:fld id="{7B5B68D0-3D8C-4E0A-88CC-972A5B3FB623}" type="slidenum">
              <a:rPr kumimoji="0" lang="en-US" altLang="en-US" sz="1200" b="0" smtClean="0"/>
              <a:pPr>
                <a:spcBef>
                  <a:spcPct val="50000"/>
                </a:spcBef>
                <a:buClrTx/>
                <a:buSzTx/>
                <a:buFontTx/>
                <a:buNone/>
              </a:pPr>
              <a:t>2</a:t>
            </a:fld>
            <a:endParaRPr kumimoji="0" lang="en-US" altLang="en-US" sz="1200" b="0" dirty="0"/>
          </a:p>
        </p:txBody>
      </p:sp>
      <p:pic>
        <p:nvPicPr>
          <p:cNvPr id="5" name="Audio 4">
            <a:hlinkClick r:id="" action="ppaction://media"/>
            <a:extLst>
              <a:ext uri="{FF2B5EF4-FFF2-40B4-BE49-F238E27FC236}">
                <a16:creationId xmlns:a16="http://schemas.microsoft.com/office/drawing/2014/main" id="{E37B5CB4-9975-E19F-C073-07C4D6AD3E4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5="http://schemas.microsoft.com/office/powerpoint/2012/main" Requires="p15">
      <p:transition spd="slow" advTm="68662">
        <p15:prstTrans prst="peelOff"/>
      </p:transition>
    </mc:Choice>
    <mc:Fallback>
      <p:transition spd="slow" advTm="686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F59C-8C1B-4BCA-A352-D5084878647A}"/>
              </a:ext>
            </a:extLst>
          </p:cNvPr>
          <p:cNvSpPr>
            <a:spLocks noGrp="1"/>
          </p:cNvSpPr>
          <p:nvPr>
            <p:ph type="title"/>
          </p:nvPr>
        </p:nvSpPr>
        <p:spPr/>
        <p:txBody>
          <a:bodyPr/>
          <a:lstStyle/>
          <a:p>
            <a:pPr>
              <a:defRPr/>
            </a:pPr>
            <a:r>
              <a:rPr lang="en-US"/>
              <a:t>Patterns in Other Domains</a:t>
            </a:r>
            <a:endParaRPr lang="en-SG"/>
          </a:p>
        </p:txBody>
      </p:sp>
      <p:sp>
        <p:nvSpPr>
          <p:cNvPr id="14339" name="Content Placeholder 2">
            <a:extLst>
              <a:ext uri="{FF2B5EF4-FFF2-40B4-BE49-F238E27FC236}">
                <a16:creationId xmlns:a16="http://schemas.microsoft.com/office/drawing/2014/main" id="{95553CBC-0B99-4D68-99C0-98152474DA71}"/>
              </a:ext>
            </a:extLst>
          </p:cNvPr>
          <p:cNvSpPr>
            <a:spLocks noGrp="1"/>
          </p:cNvSpPr>
          <p:nvPr>
            <p:ph idx="1"/>
          </p:nvPr>
        </p:nvSpPr>
        <p:spPr/>
        <p:txBody>
          <a:bodyPr/>
          <a:lstStyle/>
          <a:p>
            <a:r>
              <a:rPr lang="en-US" altLang="en-US" dirty="0"/>
              <a:t>Gaming</a:t>
            </a:r>
          </a:p>
          <a:p>
            <a:pPr lvl="1"/>
            <a:r>
              <a:rPr lang="en-US" altLang="en-US" dirty="0"/>
              <a:t>“Tank”, “DPS”, “Healer”,…</a:t>
            </a:r>
          </a:p>
          <a:p>
            <a:pPr lvl="1"/>
            <a:r>
              <a:rPr lang="en-US" altLang="en-US" dirty="0"/>
              <a:t>RTS, RPG, FPS,…</a:t>
            </a:r>
          </a:p>
          <a:p>
            <a:r>
              <a:rPr lang="en-US" altLang="en-US" dirty="0"/>
              <a:t>Network Architecture</a:t>
            </a:r>
          </a:p>
          <a:p>
            <a:pPr lvl="1"/>
            <a:r>
              <a:rPr lang="en-US" altLang="en-US" dirty="0"/>
              <a:t>Hub and spoke, grid, ring,…</a:t>
            </a:r>
          </a:p>
          <a:p>
            <a:r>
              <a:rPr lang="en-US" altLang="en-US" dirty="0"/>
              <a:t>Football (soccer)</a:t>
            </a:r>
          </a:p>
          <a:p>
            <a:pPr lvl="1"/>
            <a:r>
              <a:rPr lang="en-US" altLang="en-US" dirty="0"/>
              <a:t>4-4-2, 5-3-2,…</a:t>
            </a:r>
          </a:p>
          <a:p>
            <a:pPr lvl="1"/>
            <a:r>
              <a:rPr lang="en-US" altLang="en-US" dirty="0"/>
              <a:t>Powerful target man, speedy winger, creative midfielder,…</a:t>
            </a:r>
          </a:p>
          <a:p>
            <a:endParaRPr lang="en-SG" altLang="en-US" dirty="0"/>
          </a:p>
        </p:txBody>
      </p:sp>
      <p:pic>
        <p:nvPicPr>
          <p:cNvPr id="9" name="Audio 8">
            <a:hlinkClick r:id="" action="ppaction://media"/>
            <a:extLst>
              <a:ext uri="{FF2B5EF4-FFF2-40B4-BE49-F238E27FC236}">
                <a16:creationId xmlns:a16="http://schemas.microsoft.com/office/drawing/2014/main" id="{97345609-488B-8D27-63BD-EE7D398D134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F8A4187B-2570-6DE2-C54B-56296D2CC60C}"/>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1.1 Slide </a:t>
            </a:r>
            <a:fld id="{7B5B68D0-3D8C-4E0A-88CC-972A5B3FB623}" type="slidenum">
              <a:rPr kumimoji="0" lang="en-US" altLang="en-US" sz="1200" b="0" smtClean="0"/>
              <a:pPr>
                <a:spcBef>
                  <a:spcPct val="50000"/>
                </a:spcBef>
                <a:buClrTx/>
                <a:buSzTx/>
                <a:buFontTx/>
                <a:buNone/>
              </a:pPr>
              <a:t>3</a:t>
            </a:fld>
            <a:endParaRPr kumimoji="0" lang="en-US" altLang="en-US" sz="1200" b="0" dirty="0"/>
          </a:p>
        </p:txBody>
      </p:sp>
    </p:spTree>
    <p:custDataLst>
      <p:tags r:id="rId1"/>
    </p:custDataLst>
  </p:cSld>
  <p:clrMapOvr>
    <a:masterClrMapping/>
  </p:clrMapOvr>
  <mc:AlternateContent xmlns:mc="http://schemas.openxmlformats.org/markup-compatibility/2006">
    <mc:Choice xmlns:p15="http://schemas.microsoft.com/office/powerpoint/2012/main" Requires="p15">
      <p:transition spd="slow" advTm="147357">
        <p15:prstTrans prst="peelOff"/>
      </p:transition>
    </mc:Choice>
    <mc:Fallback>
      <p:transition spd="slow" advTm="1473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339">
                                            <p:txEl>
                                              <p:pRg st="0" end="0"/>
                                            </p:txEl>
                                          </p:spTgt>
                                        </p:tgtEl>
                                        <p:attrNameLst>
                                          <p:attrName>style.visibility</p:attrName>
                                        </p:attrNameLst>
                                      </p:cBhvr>
                                      <p:to>
                                        <p:strVal val="visible"/>
                                      </p:to>
                                    </p:set>
                                    <p:animEffect transition="in" filter="fade">
                                      <p:cBhvr>
                                        <p:cTn id="11" dur="500"/>
                                        <p:tgtEl>
                                          <p:spTgt spid="1433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339">
                                            <p:txEl>
                                              <p:pRg st="1" end="1"/>
                                            </p:txEl>
                                          </p:spTgt>
                                        </p:tgtEl>
                                        <p:attrNameLst>
                                          <p:attrName>style.visibility</p:attrName>
                                        </p:attrNameLst>
                                      </p:cBhvr>
                                      <p:to>
                                        <p:strVal val="visible"/>
                                      </p:to>
                                    </p:set>
                                    <p:animEffect transition="in" filter="fade">
                                      <p:cBhvr>
                                        <p:cTn id="16" dur="500"/>
                                        <p:tgtEl>
                                          <p:spTgt spid="1433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339">
                                            <p:txEl>
                                              <p:pRg st="2" end="2"/>
                                            </p:txEl>
                                          </p:spTgt>
                                        </p:tgtEl>
                                        <p:attrNameLst>
                                          <p:attrName>style.visibility</p:attrName>
                                        </p:attrNameLst>
                                      </p:cBhvr>
                                      <p:to>
                                        <p:strVal val="visible"/>
                                      </p:to>
                                    </p:set>
                                    <p:animEffect transition="in" filter="fade">
                                      <p:cBhvr>
                                        <p:cTn id="21" dur="500"/>
                                        <p:tgtEl>
                                          <p:spTgt spid="1433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339">
                                            <p:txEl>
                                              <p:pRg st="3" end="3"/>
                                            </p:txEl>
                                          </p:spTgt>
                                        </p:tgtEl>
                                        <p:attrNameLst>
                                          <p:attrName>style.visibility</p:attrName>
                                        </p:attrNameLst>
                                      </p:cBhvr>
                                      <p:to>
                                        <p:strVal val="visible"/>
                                      </p:to>
                                    </p:set>
                                    <p:animEffect transition="in" filter="fade">
                                      <p:cBhvr>
                                        <p:cTn id="26" dur="500"/>
                                        <p:tgtEl>
                                          <p:spTgt spid="14339">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4339">
                                            <p:txEl>
                                              <p:pRg st="4" end="4"/>
                                            </p:txEl>
                                          </p:spTgt>
                                        </p:tgtEl>
                                        <p:attrNameLst>
                                          <p:attrName>style.visibility</p:attrName>
                                        </p:attrNameLst>
                                      </p:cBhvr>
                                      <p:to>
                                        <p:strVal val="visible"/>
                                      </p:to>
                                    </p:set>
                                    <p:animEffect transition="in" filter="fade">
                                      <p:cBhvr>
                                        <p:cTn id="29" dur="500"/>
                                        <p:tgtEl>
                                          <p:spTgt spid="14339">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339">
                                            <p:txEl>
                                              <p:pRg st="5" end="5"/>
                                            </p:txEl>
                                          </p:spTgt>
                                        </p:tgtEl>
                                        <p:attrNameLst>
                                          <p:attrName>style.visibility</p:attrName>
                                        </p:attrNameLst>
                                      </p:cBhvr>
                                      <p:to>
                                        <p:strVal val="visible"/>
                                      </p:to>
                                    </p:set>
                                    <p:animEffect transition="in" filter="fade">
                                      <p:cBhvr>
                                        <p:cTn id="34" dur="500"/>
                                        <p:tgtEl>
                                          <p:spTgt spid="14339">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4339">
                                            <p:txEl>
                                              <p:pRg st="6" end="6"/>
                                            </p:txEl>
                                          </p:spTgt>
                                        </p:tgtEl>
                                        <p:attrNameLst>
                                          <p:attrName>style.visibility</p:attrName>
                                        </p:attrNameLst>
                                      </p:cBhvr>
                                      <p:to>
                                        <p:strVal val="visible"/>
                                      </p:to>
                                    </p:set>
                                    <p:animEffect transition="in" filter="fade">
                                      <p:cBhvr>
                                        <p:cTn id="37" dur="500"/>
                                        <p:tgtEl>
                                          <p:spTgt spid="14339">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4339">
                                            <p:txEl>
                                              <p:pRg st="7" end="7"/>
                                            </p:txEl>
                                          </p:spTgt>
                                        </p:tgtEl>
                                        <p:attrNameLst>
                                          <p:attrName>style.visibility</p:attrName>
                                        </p:attrNameLst>
                                      </p:cBhvr>
                                      <p:to>
                                        <p:strVal val="visible"/>
                                      </p:to>
                                    </p:set>
                                    <p:animEffect transition="in" filter="fade">
                                      <p:cBhvr>
                                        <p:cTn id="40" dur="500"/>
                                        <p:tgtEl>
                                          <p:spTgt spid="143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CC1A-0E69-4B79-9842-5F8694199A10}"/>
              </a:ext>
            </a:extLst>
          </p:cNvPr>
          <p:cNvSpPr>
            <a:spLocks noGrp="1"/>
          </p:cNvSpPr>
          <p:nvPr>
            <p:ph type="title"/>
          </p:nvPr>
        </p:nvSpPr>
        <p:spPr/>
        <p:txBody>
          <a:bodyPr/>
          <a:lstStyle/>
          <a:p>
            <a:pPr>
              <a:defRPr/>
            </a:pPr>
            <a:r>
              <a:rPr lang="en-US"/>
              <a:t>Benefits of Software Design Patterns</a:t>
            </a:r>
            <a:endParaRPr lang="en-SG"/>
          </a:p>
        </p:txBody>
      </p:sp>
      <p:sp>
        <p:nvSpPr>
          <p:cNvPr id="21507" name="Content Placeholder 2">
            <a:extLst>
              <a:ext uri="{FF2B5EF4-FFF2-40B4-BE49-F238E27FC236}">
                <a16:creationId xmlns:a16="http://schemas.microsoft.com/office/drawing/2014/main" id="{A681D6F5-8C56-49C0-BDE9-D57EF720C400}"/>
              </a:ext>
            </a:extLst>
          </p:cNvPr>
          <p:cNvSpPr>
            <a:spLocks noGrp="1"/>
          </p:cNvSpPr>
          <p:nvPr>
            <p:ph idx="1"/>
          </p:nvPr>
        </p:nvSpPr>
        <p:spPr/>
        <p:txBody>
          <a:bodyPr/>
          <a:lstStyle/>
          <a:p>
            <a:r>
              <a:rPr lang="en-US" altLang="en-US" dirty="0"/>
              <a:t>Leverage on years of experience</a:t>
            </a:r>
          </a:p>
          <a:p>
            <a:pPr lvl="1"/>
            <a:r>
              <a:rPr lang="en-US" altLang="en-US" dirty="0"/>
              <a:t>Tried and tested approaches to commonly encountered problems</a:t>
            </a:r>
          </a:p>
          <a:p>
            <a:pPr lvl="1"/>
            <a:r>
              <a:rPr lang="en-US" altLang="en-US" dirty="0"/>
              <a:t>Do not have to “re-invent the wheel”</a:t>
            </a:r>
          </a:p>
          <a:p>
            <a:r>
              <a:rPr lang="en-US" altLang="en-US" dirty="0"/>
              <a:t>Shared terminology improves communication</a:t>
            </a:r>
          </a:p>
          <a:p>
            <a:r>
              <a:rPr lang="en-US" altLang="en-US" dirty="0"/>
              <a:t>Improves system design for</a:t>
            </a:r>
          </a:p>
          <a:p>
            <a:pPr lvl="1"/>
            <a:r>
              <a:rPr lang="en-US" altLang="en-US" dirty="0"/>
              <a:t>Maintainability</a:t>
            </a:r>
          </a:p>
          <a:p>
            <a:pPr lvl="1"/>
            <a:r>
              <a:rPr lang="en-US" altLang="en-US" dirty="0"/>
              <a:t>Extensibility</a:t>
            </a:r>
          </a:p>
          <a:p>
            <a:pPr lvl="1"/>
            <a:r>
              <a:rPr lang="en-US" altLang="en-US" dirty="0"/>
              <a:t>Modification (refactoring)</a:t>
            </a:r>
            <a:endParaRPr lang="en-SG" altLang="en-US" dirty="0"/>
          </a:p>
        </p:txBody>
      </p:sp>
      <p:pic>
        <p:nvPicPr>
          <p:cNvPr id="5" name="Audio 4">
            <a:hlinkClick r:id="" action="ppaction://media"/>
            <a:extLst>
              <a:ext uri="{FF2B5EF4-FFF2-40B4-BE49-F238E27FC236}">
                <a16:creationId xmlns:a16="http://schemas.microsoft.com/office/drawing/2014/main" id="{A463823E-2464-15DE-B002-FBA8C890D7C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60D154D1-27D1-FC9A-7332-6F60116F13CB}"/>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1.1 Slide </a:t>
            </a:r>
            <a:fld id="{7B5B68D0-3D8C-4E0A-88CC-972A5B3FB623}" type="slidenum">
              <a:rPr kumimoji="0" lang="en-US" altLang="en-US" sz="1200" b="0" smtClean="0"/>
              <a:pPr>
                <a:spcBef>
                  <a:spcPct val="50000"/>
                </a:spcBef>
                <a:buClrTx/>
                <a:buSzTx/>
                <a:buFontTx/>
                <a:buNone/>
              </a:pPr>
              <a:t>4</a:t>
            </a:fld>
            <a:endParaRPr kumimoji="0" lang="en-US" altLang="en-US" sz="1200" b="0" dirty="0"/>
          </a:p>
        </p:txBody>
      </p:sp>
    </p:spTree>
    <p:custDataLst>
      <p:tags r:id="rId1"/>
    </p:custDataLst>
  </p:cSld>
  <p:clrMapOvr>
    <a:masterClrMapping/>
  </p:clrMapOvr>
  <mc:AlternateContent xmlns:mc="http://schemas.openxmlformats.org/markup-compatibility/2006">
    <mc:Choice xmlns:p15="http://schemas.microsoft.com/office/powerpoint/2012/main" Requires="p15">
      <p:transition spd="slow" advTm="132157">
        <p15:prstTrans prst="peelOff"/>
      </p:transition>
    </mc:Choice>
    <mc:Fallback>
      <p:transition spd="slow" advTm="1321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507">
                                            <p:txEl>
                                              <p:pRg st="3" end="3"/>
                                            </p:txEl>
                                          </p:spTgt>
                                        </p:tgtEl>
                                        <p:attrNameLst>
                                          <p:attrName>style.visibility</p:attrName>
                                        </p:attrNameLst>
                                      </p:cBhvr>
                                      <p:to>
                                        <p:strVal val="visible"/>
                                      </p:to>
                                    </p:set>
                                    <p:animEffect transition="in" filter="fade">
                                      <p:cBhvr>
                                        <p:cTn id="11" dur="500"/>
                                        <p:tgtEl>
                                          <p:spTgt spid="21507">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507">
                                            <p:txEl>
                                              <p:pRg st="4" end="4"/>
                                            </p:txEl>
                                          </p:spTgt>
                                        </p:tgtEl>
                                        <p:attrNameLst>
                                          <p:attrName>style.visibility</p:attrName>
                                        </p:attrNameLst>
                                      </p:cBhvr>
                                      <p:to>
                                        <p:strVal val="visible"/>
                                      </p:to>
                                    </p:set>
                                    <p:animEffect transition="in" filter="fade">
                                      <p:cBhvr>
                                        <p:cTn id="16" dur="500"/>
                                        <p:tgtEl>
                                          <p:spTgt spid="2150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507">
                                            <p:txEl>
                                              <p:pRg st="5" end="5"/>
                                            </p:txEl>
                                          </p:spTgt>
                                        </p:tgtEl>
                                        <p:attrNameLst>
                                          <p:attrName>style.visibility</p:attrName>
                                        </p:attrNameLst>
                                      </p:cBhvr>
                                      <p:to>
                                        <p:strVal val="visible"/>
                                      </p:to>
                                    </p:set>
                                    <p:animEffect transition="in" filter="fade">
                                      <p:cBhvr>
                                        <p:cTn id="21" dur="500"/>
                                        <p:tgtEl>
                                          <p:spTgt spid="2150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507">
                                            <p:txEl>
                                              <p:pRg st="6" end="6"/>
                                            </p:txEl>
                                          </p:spTgt>
                                        </p:tgtEl>
                                        <p:attrNameLst>
                                          <p:attrName>style.visibility</p:attrName>
                                        </p:attrNameLst>
                                      </p:cBhvr>
                                      <p:to>
                                        <p:strVal val="visible"/>
                                      </p:to>
                                    </p:set>
                                    <p:animEffect transition="in" filter="fade">
                                      <p:cBhvr>
                                        <p:cTn id="26" dur="500"/>
                                        <p:tgtEl>
                                          <p:spTgt spid="21507">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507">
                                            <p:txEl>
                                              <p:pRg st="7" end="7"/>
                                            </p:txEl>
                                          </p:spTgt>
                                        </p:tgtEl>
                                        <p:attrNameLst>
                                          <p:attrName>style.visibility</p:attrName>
                                        </p:attrNameLst>
                                      </p:cBhvr>
                                      <p:to>
                                        <p:strVal val="visible"/>
                                      </p:to>
                                    </p:set>
                                    <p:animEffect transition="in" filter="fade">
                                      <p:cBhvr>
                                        <p:cTn id="31"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8073-0F07-4FCD-930A-D57BDC25A4A1}"/>
              </a:ext>
            </a:extLst>
          </p:cNvPr>
          <p:cNvSpPr>
            <a:spLocks noGrp="1"/>
          </p:cNvSpPr>
          <p:nvPr>
            <p:ph type="title"/>
          </p:nvPr>
        </p:nvSpPr>
        <p:spPr/>
        <p:txBody>
          <a:bodyPr/>
          <a:lstStyle/>
          <a:p>
            <a:pPr>
              <a:defRPr/>
            </a:pPr>
            <a:r>
              <a:rPr lang="en-US" dirty="0"/>
              <a:t>The Gang of Four Book</a:t>
            </a:r>
          </a:p>
        </p:txBody>
      </p:sp>
      <p:sp>
        <p:nvSpPr>
          <p:cNvPr id="23555" name="Rectangle 3">
            <a:extLst>
              <a:ext uri="{FF2B5EF4-FFF2-40B4-BE49-F238E27FC236}">
                <a16:creationId xmlns:a16="http://schemas.microsoft.com/office/drawing/2014/main" id="{14DB8A35-5EDB-4E4F-8FE7-66849AB43A5B}"/>
              </a:ext>
            </a:extLst>
          </p:cNvPr>
          <p:cNvSpPr>
            <a:spLocks noGrp="1" noChangeArrowheads="1"/>
          </p:cNvSpPr>
          <p:nvPr>
            <p:ph idx="1"/>
          </p:nvPr>
        </p:nvSpPr>
        <p:spPr>
          <a:xfrm>
            <a:off x="381000" y="942975"/>
            <a:ext cx="5772150" cy="5181600"/>
          </a:xfrm>
        </p:spPr>
        <p:txBody>
          <a:bodyPr/>
          <a:lstStyle/>
          <a:p>
            <a:r>
              <a:rPr lang="en-US" altLang="en-US" dirty="0"/>
              <a:t>“</a:t>
            </a:r>
            <a:r>
              <a:rPr lang="en-US" altLang="en-US" i="1" dirty="0"/>
              <a:t>Design Patterns: Elements of Reusable Object-Oriented Software</a:t>
            </a:r>
            <a:r>
              <a:rPr lang="en-US" altLang="en-US" dirty="0"/>
              <a:t>” (1994)</a:t>
            </a:r>
          </a:p>
          <a:p>
            <a:pPr lvl="1"/>
            <a:r>
              <a:rPr lang="en-US" altLang="en-US" sz="2400" dirty="0"/>
              <a:t>Authors: Erich Gamma, Richard Helm, Ralph Johnson, John </a:t>
            </a:r>
            <a:r>
              <a:rPr lang="en-US" altLang="en-US" sz="2400" dirty="0" err="1"/>
              <a:t>Vlissides</a:t>
            </a:r>
            <a:endParaRPr lang="en-US" altLang="en-US" sz="2400" dirty="0"/>
          </a:p>
          <a:p>
            <a:pPr lvl="1"/>
            <a:r>
              <a:rPr lang="en-US" altLang="en-US" sz="2400" dirty="0"/>
              <a:t>Known as the "Gang of Four” (</a:t>
            </a:r>
            <a:r>
              <a:rPr lang="en-US" altLang="en-US" sz="2400" dirty="0" err="1"/>
              <a:t>GoF</a:t>
            </a:r>
            <a:r>
              <a:rPr lang="en-US" altLang="en-US" sz="2400" dirty="0"/>
              <a:t>) book</a:t>
            </a:r>
          </a:p>
        </p:txBody>
      </p:sp>
      <p:pic>
        <p:nvPicPr>
          <p:cNvPr id="23557" name="Picture 4" descr="design-patterns-cover">
            <a:extLst>
              <a:ext uri="{FF2B5EF4-FFF2-40B4-BE49-F238E27FC236}">
                <a16:creationId xmlns:a16="http://schemas.microsoft.com/office/drawing/2014/main" id="{203D8487-6EBC-45B1-92A6-44F1A6489A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3150" y="1412082"/>
            <a:ext cx="2381250" cy="323373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Slide Number Placeholder 3">
            <a:extLst>
              <a:ext uri="{FF2B5EF4-FFF2-40B4-BE49-F238E27FC236}">
                <a16:creationId xmlns:a16="http://schemas.microsoft.com/office/drawing/2014/main" id="{F425CB8B-593B-5771-BC13-936494FBE35D}"/>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1.1 Slide </a:t>
            </a:r>
            <a:fld id="{7B5B68D0-3D8C-4E0A-88CC-972A5B3FB623}" type="slidenum">
              <a:rPr kumimoji="0" lang="en-US" altLang="en-US" sz="1200" b="0" smtClean="0"/>
              <a:pPr>
                <a:spcBef>
                  <a:spcPct val="50000"/>
                </a:spcBef>
                <a:buClrTx/>
                <a:buSzTx/>
                <a:buFontTx/>
                <a:buNone/>
              </a:pPr>
              <a:t>5</a:t>
            </a:fld>
            <a:endParaRPr kumimoji="0" lang="en-US" altLang="en-US" sz="1200" b="0" dirty="0"/>
          </a:p>
        </p:txBody>
      </p:sp>
      <p:pic>
        <p:nvPicPr>
          <p:cNvPr id="5" name="Audio 4">
            <a:hlinkClick r:id="" action="ppaction://media"/>
            <a:extLst>
              <a:ext uri="{FF2B5EF4-FFF2-40B4-BE49-F238E27FC236}">
                <a16:creationId xmlns:a16="http://schemas.microsoft.com/office/drawing/2014/main" id="{408152A0-3AB7-4AEE-E3DC-B6D4F2EF243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spd="slow" advTm="29168">
        <p15:prstTrans prst="peelOff"/>
      </p:transition>
    </mc:Choice>
    <mc:Fallback>
      <p:transition spd="slow" advTm="291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animEffect transition="in" filter="fade">
                                      <p:cBhvr>
                                        <p:cTn id="11" dur="500"/>
                                        <p:tgtEl>
                                          <p:spTgt spid="235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Types of Patterns in Software</a:t>
            </a:r>
          </a:p>
        </p:txBody>
      </p:sp>
      <p:sp>
        <p:nvSpPr>
          <p:cNvPr id="69635" name="Content Placeholder 2"/>
          <p:cNvSpPr>
            <a:spLocks noGrp="1"/>
          </p:cNvSpPr>
          <p:nvPr>
            <p:ph idx="1"/>
          </p:nvPr>
        </p:nvSpPr>
        <p:spPr/>
        <p:txBody>
          <a:bodyPr/>
          <a:lstStyle/>
          <a:p>
            <a:r>
              <a:rPr lang="en-US" altLang="en-US" dirty="0"/>
              <a:t>23 Design Patterns proposed in </a:t>
            </a:r>
            <a:r>
              <a:rPr lang="en-US" altLang="en-US" dirty="0" err="1"/>
              <a:t>GoF</a:t>
            </a:r>
            <a:r>
              <a:rPr lang="en-US" altLang="en-US" dirty="0"/>
              <a:t> book</a:t>
            </a:r>
          </a:p>
          <a:p>
            <a:r>
              <a:rPr lang="en-US" altLang="en-US" dirty="0"/>
              <a:t>Creational patterns</a:t>
            </a:r>
          </a:p>
          <a:p>
            <a:pPr lvl="1"/>
            <a:r>
              <a:rPr lang="en-US" altLang="en-US" dirty="0"/>
              <a:t>Constructing objects</a:t>
            </a:r>
          </a:p>
          <a:p>
            <a:pPr lvl="1"/>
            <a:r>
              <a:rPr lang="en-US" altLang="en-US" dirty="0"/>
              <a:t>Abstract Factory, Builder, Factory Method, Prototype, Singleton</a:t>
            </a:r>
          </a:p>
          <a:p>
            <a:r>
              <a:rPr lang="en-US" altLang="en-US" dirty="0"/>
              <a:t>Structural patterns</a:t>
            </a:r>
          </a:p>
          <a:p>
            <a:pPr lvl="1"/>
            <a:r>
              <a:rPr lang="en-US" altLang="en-US" dirty="0"/>
              <a:t>Controlling the structure of a class, e.g., affecting the API or the data structure layout</a:t>
            </a:r>
          </a:p>
          <a:p>
            <a:pPr lvl="1"/>
            <a:r>
              <a:rPr lang="en-US" altLang="en-US" dirty="0"/>
              <a:t>Adapter, Bridge, Composite, Decorator, Façade, Flyweight, Proxy</a:t>
            </a:r>
          </a:p>
          <a:p>
            <a:pPr>
              <a:buFont typeface="Wingdings" panose="05000000000000000000" pitchFamily="2" charset="2"/>
              <a:buNone/>
            </a:pPr>
            <a:endParaRPr lang="en-US" altLang="en-US" dirty="0"/>
          </a:p>
        </p:txBody>
      </p:sp>
      <p:sp>
        <p:nvSpPr>
          <p:cNvPr id="4" name="Slide Number Placeholder 3">
            <a:extLst>
              <a:ext uri="{FF2B5EF4-FFF2-40B4-BE49-F238E27FC236}">
                <a16:creationId xmlns:a16="http://schemas.microsoft.com/office/drawing/2014/main" id="{31179FC1-FC2B-BB3E-E132-5D7AB39BB599}"/>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1.1 Slide </a:t>
            </a:r>
            <a:fld id="{7B5B68D0-3D8C-4E0A-88CC-972A5B3FB623}" type="slidenum">
              <a:rPr kumimoji="0" lang="en-US" altLang="en-US" sz="1200" b="0" smtClean="0"/>
              <a:pPr>
                <a:spcBef>
                  <a:spcPct val="50000"/>
                </a:spcBef>
                <a:buClrTx/>
                <a:buSzTx/>
                <a:buFontTx/>
                <a:buNone/>
              </a:pPr>
              <a:t>6</a:t>
            </a:fld>
            <a:endParaRPr kumimoji="0" lang="en-US" altLang="en-US" sz="1200" b="0" dirty="0"/>
          </a:p>
        </p:txBody>
      </p:sp>
      <p:pic>
        <p:nvPicPr>
          <p:cNvPr id="5" name="Audio 4">
            <a:hlinkClick r:id="" action="ppaction://media"/>
            <a:extLst>
              <a:ext uri="{FF2B5EF4-FFF2-40B4-BE49-F238E27FC236}">
                <a16:creationId xmlns:a16="http://schemas.microsoft.com/office/drawing/2014/main" id="{96353B30-E61F-BADF-8C24-CA83BA72151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spd="slow" advTm="94478">
        <p15:prstTrans prst="peelOff"/>
      </p:transition>
    </mc:Choice>
    <mc:Fallback>
      <p:transition spd="slow" advTm="944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animEffect transition="in" filter="fade">
                                      <p:cBhvr>
                                        <p:cTn id="11" dur="500"/>
                                        <p:tgtEl>
                                          <p:spTgt spid="69635">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9635">
                                            <p:txEl>
                                              <p:pRg st="2" end="2"/>
                                            </p:txEl>
                                          </p:spTgt>
                                        </p:tgtEl>
                                        <p:attrNameLst>
                                          <p:attrName>style.visibility</p:attrName>
                                        </p:attrNameLst>
                                      </p:cBhvr>
                                      <p:to>
                                        <p:strVal val="visible"/>
                                      </p:to>
                                    </p:set>
                                    <p:animEffect transition="in" filter="fade">
                                      <p:cBhvr>
                                        <p:cTn id="14" dur="500"/>
                                        <p:tgtEl>
                                          <p:spTgt spid="6963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animEffect transition="in" filter="fade">
                                      <p:cBhvr>
                                        <p:cTn id="19" dur="500"/>
                                        <p:tgtEl>
                                          <p:spTgt spid="6963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9635">
                                            <p:txEl>
                                              <p:pRg st="4" end="4"/>
                                            </p:txEl>
                                          </p:spTgt>
                                        </p:tgtEl>
                                        <p:attrNameLst>
                                          <p:attrName>style.visibility</p:attrName>
                                        </p:attrNameLst>
                                      </p:cBhvr>
                                      <p:to>
                                        <p:strVal val="visible"/>
                                      </p:to>
                                    </p:set>
                                    <p:animEffect transition="in" filter="fade">
                                      <p:cBhvr>
                                        <p:cTn id="24" dur="500"/>
                                        <p:tgtEl>
                                          <p:spTgt spid="69635">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9635">
                                            <p:txEl>
                                              <p:pRg st="5" end="5"/>
                                            </p:txEl>
                                          </p:spTgt>
                                        </p:tgtEl>
                                        <p:attrNameLst>
                                          <p:attrName>style.visibility</p:attrName>
                                        </p:attrNameLst>
                                      </p:cBhvr>
                                      <p:to>
                                        <p:strVal val="visible"/>
                                      </p:to>
                                    </p:set>
                                    <p:animEffect transition="in" filter="fade">
                                      <p:cBhvr>
                                        <p:cTn id="27" dur="500"/>
                                        <p:tgtEl>
                                          <p:spTgt spid="6963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635">
                                            <p:txEl>
                                              <p:pRg st="6" end="6"/>
                                            </p:txEl>
                                          </p:spTgt>
                                        </p:tgtEl>
                                        <p:attrNameLst>
                                          <p:attrName>style.visibility</p:attrName>
                                        </p:attrNameLst>
                                      </p:cBhvr>
                                      <p:to>
                                        <p:strVal val="visible"/>
                                      </p:to>
                                    </p:set>
                                    <p:animEffect transition="in" filter="fade">
                                      <p:cBhvr>
                                        <p:cTn id="32" dur="500"/>
                                        <p:tgtEl>
                                          <p:spTgt spid="696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Types of Patterns in Software</a:t>
            </a:r>
          </a:p>
        </p:txBody>
      </p:sp>
      <p:sp>
        <p:nvSpPr>
          <p:cNvPr id="70659" name="Content Placeholder 2"/>
          <p:cNvSpPr>
            <a:spLocks noGrp="1"/>
          </p:cNvSpPr>
          <p:nvPr>
            <p:ph idx="1"/>
          </p:nvPr>
        </p:nvSpPr>
        <p:spPr/>
        <p:txBody>
          <a:bodyPr/>
          <a:lstStyle/>
          <a:p>
            <a:r>
              <a:rPr lang="en-US" altLang="en-US" dirty="0"/>
              <a:t>Behavioral patterns</a:t>
            </a:r>
          </a:p>
          <a:p>
            <a:pPr lvl="1"/>
            <a:r>
              <a:rPr lang="en-US" altLang="en-US" dirty="0"/>
              <a:t>Deal with how objects behave</a:t>
            </a:r>
          </a:p>
          <a:p>
            <a:pPr lvl="1"/>
            <a:r>
              <a:rPr lang="en-US" altLang="en-US" dirty="0"/>
              <a:t>Chain of Responsibility, Command, Interpreter, Iterator, Mediator, Memento, Observer, State, Strategy, Template Method, Visitor</a:t>
            </a:r>
          </a:p>
          <a:p>
            <a:r>
              <a:rPr lang="en-US" altLang="en-US" dirty="0"/>
              <a:t>Many other design patterns have since been proposed</a:t>
            </a:r>
          </a:p>
          <a:p>
            <a:endParaRPr lang="en-US" altLang="en-US" dirty="0"/>
          </a:p>
        </p:txBody>
      </p:sp>
      <p:pic>
        <p:nvPicPr>
          <p:cNvPr id="5" name="Audio 4">
            <a:hlinkClick r:id="" action="ppaction://media"/>
            <a:extLst>
              <a:ext uri="{FF2B5EF4-FFF2-40B4-BE49-F238E27FC236}">
                <a16:creationId xmlns:a16="http://schemas.microsoft.com/office/drawing/2014/main" id="{27B65DE1-F40A-F247-6D37-05A26851D8B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20540CF3-A344-3BDE-F57A-B76C0B7DB9CD}"/>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1.1 Slide </a:t>
            </a:r>
            <a:fld id="{7B5B68D0-3D8C-4E0A-88CC-972A5B3FB623}" type="slidenum">
              <a:rPr kumimoji="0" lang="en-US" altLang="en-US" sz="1200" b="0" smtClean="0"/>
              <a:pPr>
                <a:spcBef>
                  <a:spcPct val="50000"/>
                </a:spcBef>
                <a:buClrTx/>
                <a:buSzTx/>
                <a:buFontTx/>
                <a:buNone/>
              </a:pPr>
              <a:t>7</a:t>
            </a:fld>
            <a:endParaRPr kumimoji="0" lang="en-US" altLang="en-US" sz="1200" b="0" dirty="0"/>
          </a:p>
        </p:txBody>
      </p:sp>
    </p:spTree>
    <p:custDataLst>
      <p:tags r:id="rId1"/>
    </p:custDataLst>
  </p:cSld>
  <p:clrMapOvr>
    <a:masterClrMapping/>
  </p:clrMapOvr>
  <mc:AlternateContent xmlns:mc="http://schemas.openxmlformats.org/markup-compatibility/2006">
    <mc:Choice xmlns:p15="http://schemas.microsoft.com/office/powerpoint/2012/main" Requires="p15">
      <p:transition spd="slow" advTm="93637">
        <p15:prstTrans prst="peelOff"/>
      </p:transition>
    </mc:Choice>
    <mc:Fallback>
      <p:transition spd="slow" advTm="93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0659">
                                            <p:txEl>
                                              <p:pRg st="0" end="0"/>
                                            </p:txEl>
                                          </p:spTgt>
                                        </p:tgtEl>
                                        <p:attrNameLst>
                                          <p:attrName>style.visibility</p:attrName>
                                        </p:attrNameLst>
                                      </p:cBhvr>
                                      <p:to>
                                        <p:strVal val="visible"/>
                                      </p:to>
                                    </p:set>
                                    <p:animEffect transition="in" filter="fade">
                                      <p:cBhvr>
                                        <p:cTn id="11" dur="500"/>
                                        <p:tgtEl>
                                          <p:spTgt spid="70659">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70659">
                                            <p:txEl>
                                              <p:pRg st="1" end="1"/>
                                            </p:txEl>
                                          </p:spTgt>
                                        </p:tgtEl>
                                        <p:attrNameLst>
                                          <p:attrName>style.visibility</p:attrName>
                                        </p:attrNameLst>
                                      </p:cBhvr>
                                      <p:to>
                                        <p:strVal val="visible"/>
                                      </p:to>
                                    </p:set>
                                    <p:animEffect transition="in" filter="fade">
                                      <p:cBhvr>
                                        <p:cTn id="14" dur="500"/>
                                        <p:tgtEl>
                                          <p:spTgt spid="7065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0659">
                                            <p:txEl>
                                              <p:pRg st="2" end="2"/>
                                            </p:txEl>
                                          </p:spTgt>
                                        </p:tgtEl>
                                        <p:attrNameLst>
                                          <p:attrName>style.visibility</p:attrName>
                                        </p:attrNameLst>
                                      </p:cBhvr>
                                      <p:to>
                                        <p:strVal val="visible"/>
                                      </p:to>
                                    </p:set>
                                    <p:animEffect transition="in" filter="fade">
                                      <p:cBhvr>
                                        <p:cTn id="19" dur="500"/>
                                        <p:tgtEl>
                                          <p:spTgt spid="70659">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0659">
                                            <p:txEl>
                                              <p:pRg st="3" end="3"/>
                                            </p:txEl>
                                          </p:spTgt>
                                        </p:tgtEl>
                                        <p:attrNameLst>
                                          <p:attrName>style.visibility</p:attrName>
                                        </p:attrNameLst>
                                      </p:cBhvr>
                                      <p:to>
                                        <p:strVal val="visible"/>
                                      </p:to>
                                    </p:set>
                                    <p:animEffect transition="in" filter="fade">
                                      <p:cBhvr>
                                        <p:cTn id="24" dur="500"/>
                                        <p:tgtEl>
                                          <p:spTgt spid="706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What are design patterns?</a:t>
            </a:r>
          </a:p>
          <a:p>
            <a:r>
              <a:rPr lang="en-US" altLang="en-US" dirty="0"/>
              <a:t>Benefits of design patterns</a:t>
            </a:r>
          </a:p>
          <a:p>
            <a:pPr marL="0" indent="0">
              <a:buNone/>
            </a:pPr>
            <a:endParaRPr lang="en-US" altLang="en-US" dirty="0"/>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5" imgW="3709988" imgH="2963863" progId="MS_ClipArt_Gallery.2">
                  <p:embed/>
                </p:oleObj>
              </mc:Choice>
              <mc:Fallback>
                <p:oleObj name="Clip" r:id="rId5"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3">
            <a:extLst>
              <a:ext uri="{FF2B5EF4-FFF2-40B4-BE49-F238E27FC236}">
                <a16:creationId xmlns:a16="http://schemas.microsoft.com/office/drawing/2014/main" id="{E0D7F38C-629F-72A2-D349-87E4CC36DDFB}"/>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1.1 Slide </a:t>
            </a:r>
            <a:fld id="{7B5B68D0-3D8C-4E0A-88CC-972A5B3FB623}" type="slidenum">
              <a:rPr kumimoji="0" lang="en-US" altLang="en-US" sz="1200" b="0" smtClean="0"/>
              <a:pPr>
                <a:spcBef>
                  <a:spcPct val="50000"/>
                </a:spcBef>
                <a:buClrTx/>
                <a:buSzTx/>
                <a:buFontTx/>
                <a:buNone/>
              </a:pPr>
              <a:t>8</a:t>
            </a:fld>
            <a:endParaRPr kumimoji="0" lang="en-US" altLang="en-US" sz="1200" b="0" dirty="0"/>
          </a:p>
        </p:txBody>
      </p:sp>
      <p:pic>
        <p:nvPicPr>
          <p:cNvPr id="4" name="Audio 3">
            <a:hlinkClick r:id="" action="ppaction://media"/>
            <a:extLst>
              <a:ext uri="{FF2B5EF4-FFF2-40B4-BE49-F238E27FC236}">
                <a16:creationId xmlns:a16="http://schemas.microsoft.com/office/drawing/2014/main" id="{1A60846C-E39F-4453-8D13-C4041300AF8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186019429"/>
      </p:ext>
    </p:extLst>
  </p:cSld>
  <p:clrMapOvr>
    <a:masterClrMapping/>
  </p:clrMapOvr>
  <mc:AlternateContent xmlns:mc="http://schemas.openxmlformats.org/markup-compatibility/2006">
    <mc:Choice xmlns:p15="http://schemas.microsoft.com/office/powerpoint/2012/main" Requires="p15">
      <p:transition spd="slow" advTm="26648">
        <p15:prstTrans prst="peelOff"/>
      </p:transition>
    </mc:Choice>
    <mc:Fallback>
      <p:transition spd="slow" advTm="266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7|10.6|54.8|21.1|16.1"/>
</p:tagLst>
</file>

<file path=ppt/tags/tag2.xml><?xml version="1.0" encoding="utf-8"?>
<p:tagLst xmlns:a="http://schemas.openxmlformats.org/drawingml/2006/main" xmlns:r="http://schemas.openxmlformats.org/officeDocument/2006/relationships" xmlns:p="http://schemas.openxmlformats.org/presentationml/2006/main">
  <p:tag name="TIMING" val="|38.8|45.1|3.9|7.9|6.4"/>
</p:tagLst>
</file>

<file path=ppt/tags/tag3.xml><?xml version="1.0" encoding="utf-8"?>
<p:tagLst xmlns:a="http://schemas.openxmlformats.org/drawingml/2006/main" xmlns:r="http://schemas.openxmlformats.org/officeDocument/2006/relationships" xmlns:p="http://schemas.openxmlformats.org/presentationml/2006/main">
  <p:tag name="TIMING" val="|19"/>
</p:tagLst>
</file>

<file path=ppt/tags/tag4.xml><?xml version="1.0" encoding="utf-8"?>
<p:tagLst xmlns:a="http://schemas.openxmlformats.org/drawingml/2006/main" xmlns:r="http://schemas.openxmlformats.org/officeDocument/2006/relationships" xmlns:p="http://schemas.openxmlformats.org/presentationml/2006/main">
  <p:tag name="TIMING" val="|11.2|7.8|33.8|8.5"/>
</p:tagLst>
</file>

<file path=ppt/tags/tag5.xml><?xml version="1.0" encoding="utf-8"?>
<p:tagLst xmlns:a="http://schemas.openxmlformats.org/drawingml/2006/main" xmlns:r="http://schemas.openxmlformats.org/officeDocument/2006/relationships" xmlns:p="http://schemas.openxmlformats.org/presentationml/2006/main">
  <p:tag name="TIMING" val="|2.8|8.5|48.1"/>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10300</TotalTime>
  <Words>2185</Words>
  <Application>Microsoft Office PowerPoint</Application>
  <PresentationFormat>On-screen Show (4:3)</PresentationFormat>
  <Paragraphs>89</Paragraphs>
  <Slides>8</Slides>
  <Notes>8</Notes>
  <HiddenSlides>0</HiddenSlides>
  <MMClips>8</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6" baseType="lpstr">
      <vt:lpstr>Arial</vt:lpstr>
      <vt:lpstr>Arial Narrow</vt:lpstr>
      <vt:lpstr>Calibri</vt:lpstr>
      <vt:lpstr>Tahoma</vt:lpstr>
      <vt:lpstr>Verdana</vt:lpstr>
      <vt:lpstr>Wingdings</vt:lpstr>
      <vt:lpstr>Contport</vt:lpstr>
      <vt:lpstr>Clip</vt:lpstr>
      <vt:lpstr>PowerPoint Presentation</vt:lpstr>
      <vt:lpstr>What is a Design Pattern?</vt:lpstr>
      <vt:lpstr>Patterns in Other Domains</vt:lpstr>
      <vt:lpstr>Benefits of Software Design Patterns</vt:lpstr>
      <vt:lpstr>The Gang of Four Book</vt:lpstr>
      <vt:lpstr>Types of Patterns in Software</vt:lpstr>
      <vt:lpstr>Types of Patterns in Software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465</cp:revision>
  <cp:lastPrinted>2019-12-30T04:13:07Z</cp:lastPrinted>
  <dcterms:created xsi:type="dcterms:W3CDTF">1995-05-28T16:29:18Z</dcterms:created>
  <dcterms:modified xsi:type="dcterms:W3CDTF">2024-09-18T03:52:15Z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2023-12-01T03:22:15Z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e7f32aac-ebc9-450b-9676-adca08357ceb</vt:lpwstr>
  </property>
  <property fmtid="{D5CDD505-2E9C-101B-9397-08002B2CF9AE}" pid="8" name="MSIP_Label_30286cb9-b49f-4646-87a5-340028348160_ContentBits">
    <vt:lpwstr>1</vt:lpwstr>
  </property>
</Properties>
</file>